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aleway-regular.fntdata"/><Relationship Id="rId36" Type="http://schemas.openxmlformats.org/officeDocument/2006/relationships/slide" Target="slides/slide31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Dispositivo_de_entrada" TargetMode="External"/><Relationship Id="rId3" Type="http://schemas.openxmlformats.org/officeDocument/2006/relationships/hyperlink" Target="https://pt.wikipedia.org/wiki/Algoritmo" TargetMode="External"/><Relationship Id="rId4" Type="http://schemas.openxmlformats.org/officeDocument/2006/relationships/hyperlink" Target="https://pt.wikipedia.org/wiki/Computa%C3%A7%C3%A3o#cite_note-1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48c0ae9b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48c0ae9b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48c0ae9b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48c0ae9b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8c0ae9b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8c0ae9b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48c0ae9b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48c0ae9b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8c0ae9b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8c0ae9b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8c0ae9b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8c0ae9b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8c0ae9b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8c0ae9b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48c0ae9b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48c0ae9b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48c0ae9b7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48c0ae9b7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8c0ae9b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8c0ae9b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48c0ae9b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48c0ae9b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48c0ae9b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48c0ae9b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8c0ae9b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8c0ae9b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48c0ae9b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48c0ae9b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48c0ae9b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48c0ae9b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48c0ae9b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48c0ae9b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8c0ae9b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48c0ae9b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8c0ae9b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48c0ae9b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48c0ae9b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48c0ae9b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8c0ae9b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8c0ae9b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8c0ae9b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48c0ae9b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48c0ae9b7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48c0ae9b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48c0ae9b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48c0ae9b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A </a:t>
            </a:r>
            <a:r>
              <a:rPr b="1" lang="pt-BR" sz="1050">
                <a:solidFill>
                  <a:srgbClr val="202122"/>
                </a:solidFill>
                <a:highlight>
                  <a:srgbClr val="FFFFFF"/>
                </a:highlight>
              </a:rPr>
              <a:t>computação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pode ser definida como a busca de solução para um problema a partir de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entradas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i="1" lang="pt-BR" sz="1050">
                <a:solidFill>
                  <a:srgbClr val="202122"/>
                </a:solidFill>
                <a:highlight>
                  <a:srgbClr val="FFFFFF"/>
                </a:highlight>
              </a:rPr>
              <a:t>inputs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), de forma a obter resultados (</a:t>
            </a:r>
            <a:r>
              <a:rPr i="1" lang="pt-BR" sz="1050">
                <a:solidFill>
                  <a:srgbClr val="202122"/>
                </a:solidFill>
                <a:highlight>
                  <a:srgbClr val="FFFFFF"/>
                </a:highlight>
              </a:rPr>
              <a:t>outputs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) depois de processada a informação através de um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algoritmo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baseline="30000" lang="pt-BR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ecnoblog.net/329634/o-que-sao-os-modos-m-a-s-e-p-na-camera-dslr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insper.github.io/Z01.1/Teoria-Linguagem-de-Maquina/" TargetMode="External"/><Relationship Id="rId4" Type="http://schemas.openxmlformats.org/officeDocument/2006/relationships/hyperlink" Target="https://trustonailende.com/programming-languages/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www.learnpython.org/en/Hello%2C_World%21" TargetMode="External"/><Relationship Id="rId6" Type="http://schemas.openxmlformats.org/officeDocument/2006/relationships/hyperlink" Target="https://www.javatpoint.com/pt/primeiro-programa-em-java" TargetMode="External"/><Relationship Id="rId7" Type="http://schemas.openxmlformats.org/officeDocument/2006/relationships/hyperlink" Target="https://novaescola.org.br/conteudo/4593/voce-sabe-a-diferenca-entre-software-livre-e-codigo-aberto" TargetMode="External"/><Relationship Id="rId8" Type="http://schemas.openxmlformats.org/officeDocument/2006/relationships/hyperlink" Target="https://www.hostinger.com.br/tutoriais/o-que-e-cli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t.wikipedia.org/wiki/Dispositivo_de_entrada" TargetMode="External"/><Relationship Id="rId4" Type="http://schemas.openxmlformats.org/officeDocument/2006/relationships/hyperlink" Target="https://pt.wikipedia.org/wiki/Algoritmo" TargetMode="External"/><Relationship Id="rId5" Type="http://schemas.openxmlformats.org/officeDocument/2006/relationships/hyperlink" Target="https://pt.wikipedia.org/wiki/Computa%C3%A7%C3%A3o#cite_note-1" TargetMode="External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Informática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1 - Introdução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Prof. Anayran de Azevedo</a:t>
            </a:r>
            <a:endParaRPr sz="2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0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1225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QUANDO A COMPUTAÇÃO FOI CRIADA?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Quando a humanidade criou o conceito de matemática.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25" y="1114388"/>
            <a:ext cx="4448125" cy="291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Pais da computação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Charles Babbage e Condessa Ada Lovelace;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Charles, criador do primeiro hardware (em teoria);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Ada, criadora do primeiro software (na prática!);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Avançada demais para a época.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629" y="1853850"/>
            <a:ext cx="2633346" cy="252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942" y="1853846"/>
            <a:ext cx="1435558" cy="2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Pais da computação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526950" y="20649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Alan Turing (criador da teoria usada até hoje)</a:t>
            </a:r>
            <a:r>
              <a:rPr lang="pt-BR"/>
              <a:t>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Konrad Zuse (criador do primeiro computador elétrico, o Z3);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John von Neumann (criador da Arquitetura de Von Neumann, usada até hoje)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900" y="2006250"/>
            <a:ext cx="2522700" cy="18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244" y="2006250"/>
            <a:ext cx="2098007" cy="18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905179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154" y="2163738"/>
            <a:ext cx="4204573" cy="236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853838"/>
            <a:ext cx="57150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 relé e válvulas ao transistor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75" y="2161925"/>
            <a:ext cx="1724461" cy="2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300" y="2378800"/>
            <a:ext cx="1724450" cy="1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1112" y="2355413"/>
            <a:ext cx="2649330" cy="17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4500" y="2294875"/>
            <a:ext cx="1892324" cy="189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4053619" cy="271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749" y="1853849"/>
            <a:ext cx="3875852" cy="27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O que é hardware e o que é software?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 e Software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88" y="1853850"/>
            <a:ext cx="5685429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 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550" y="1853850"/>
            <a:ext cx="1580949" cy="15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300" y="2006250"/>
            <a:ext cx="1428551" cy="14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0600" y="3273145"/>
            <a:ext cx="2685700" cy="17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(do prof.)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echo “Olá mundo!”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Quem sou eu?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De onde eu vim?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 que faço da vida?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Onde eu vim parar?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50" y="3447875"/>
            <a:ext cx="1746950" cy="12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843" y="1541025"/>
            <a:ext cx="3224309" cy="33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Hardware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50" y="1853850"/>
            <a:ext cx="5306401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851425" y="1856400"/>
            <a:ext cx="3210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pt-BR" sz="11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 software é todo programa rodado em um computador ou dispositivo que permita ao mesmo executar suas funções.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Open Sans"/>
              <a:buChar char="-"/>
            </a:pPr>
            <a:r>
              <a:rPr lang="pt-BR" sz="11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Software é um conjunto de instruções que devem ser seguidas e executadas por um mecanismo, seja ele um computador ou um aparato eletromecânico. É o termo genérico usado para descrever programas, apps, scripts, macros e instruções de código embarcado diretamente (firmware), de </a:t>
            </a:r>
            <a:r>
              <a:rPr lang="pt-BR" sz="1100" u="sng">
                <a:solidFill>
                  <a:srgbClr val="247FA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modo a</a:t>
            </a:r>
            <a:r>
              <a:rPr lang="pt-BR" sz="11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ditar o que uma máquina deve fazer.</a:t>
            </a:r>
            <a:endParaRPr sz="110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050" y="1856400"/>
            <a:ext cx="4513301" cy="2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75" y="1853850"/>
            <a:ext cx="6063957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328025" y="4500000"/>
            <a:ext cx="10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latin typeface="Lato"/>
                <a:ea typeface="Lato"/>
                <a:cs typeface="Lato"/>
                <a:sym typeface="Lato"/>
              </a:rPr>
              <a:t>Não me xinguem por usar algo com comic sans, pls!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Linguagem de máquina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851425" y="1821500"/>
            <a:ext cx="5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865400" y="1898275"/>
            <a:ext cx="699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Nível mais primitivo de interpretação para a máquina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Possível apenas pelos conjuntos de instruções dos processadores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Não legível por humanos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Altíssima velocidade de processamento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Literalmente 0’s e 1’s (pulsos elétricos)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Assembly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865400" y="1898275"/>
            <a:ext cx="451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Nível mais primitivo de interpretação para humanos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Altíssima complexidade de entendimento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Alguma legibilidade por humanos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Alta velocidade de processamento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Tradução mais próxima entre a linguagem humana e a linguagem de máquina.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5743700" y="1898275"/>
            <a:ext cx="309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[code] .data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msg: .asciiz “\nHello, World!\n”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.text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main: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li $v0, 4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la $a0, msg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syscall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li $v0, 10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syscall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Lato"/>
                <a:ea typeface="Lato"/>
                <a:cs typeface="Lato"/>
                <a:sym typeface="Lato"/>
              </a:rPr>
              <a:t>[/code]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Linguagem alto nível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865400" y="1898275"/>
            <a:ext cx="3670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Nível mais concreto de interpretação humana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Média a baixa complexidade de entendimento por humanos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Totalmente legível por humanos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Velocidade de processamento variada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Maior nível de abstração a partir da máquina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4747050" y="1898275"/>
            <a:ext cx="36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print("Hello World.") &lt;-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4747050" y="2342900"/>
            <a:ext cx="36708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1" lang="pt-BR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Simple {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pt-BR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12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void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main(String args[]) {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     System.out.println(</a:t>
            </a:r>
            <a:r>
              <a:rPr lang="pt-BR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"Hello Java"</a:t>
            </a: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);  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   }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}  &lt;- Java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</a:t>
            </a:r>
            <a:r>
              <a:rPr lang="pt-BR"/>
              <a:t>Software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851425" y="1856400"/>
            <a:ext cx="32103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pt-BR" sz="16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Software de programação</a:t>
            </a:r>
            <a:endParaRPr sz="160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Open Sans"/>
              <a:buChar char="-"/>
            </a:pPr>
            <a:r>
              <a:rPr lang="pt-BR" sz="16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Software de sistema</a:t>
            </a:r>
            <a:endParaRPr sz="160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Open Sans"/>
              <a:buChar char="-"/>
            </a:pPr>
            <a:r>
              <a:rPr lang="pt-BR" sz="160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Software de aplicação</a:t>
            </a:r>
            <a:endParaRPr sz="160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00" y="1784175"/>
            <a:ext cx="2103231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 livre x aberto x proprietário</a:t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865400" y="1898275"/>
            <a:ext cx="6993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Software livre: código aberto, gratuito, modificação permitida sempre;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Software aberto: código aberto, gratuito ou não, modificação permitida mediante citação;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Software proprietário: código fechado, gratuito ou não, sem modificações permitidas.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8" y="3312775"/>
            <a:ext cx="2406650" cy="135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500" y="3312775"/>
            <a:ext cx="2406650" cy="135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450" y="3312775"/>
            <a:ext cx="1353751" cy="13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Interfaces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398200"/>
            <a:ext cx="3900352" cy="21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02" y="2006250"/>
            <a:ext cx="4209397" cy="26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 x GUI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Command Line Interface: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É a parte "complicada" de um sistema operacional. Seja qual for ele, a CLI está presente e seu uso é destinado aos experts que necessitem fazer ações não disponíveis via GUI. Não sendo nada intuitiva, necessita de alto conhecimento de comandos. O terminal Linux e o CMD do Windows são exemplos de emuladores de CLI.</a:t>
            </a:r>
            <a:endParaRPr/>
          </a:p>
        </p:txBody>
      </p:sp>
      <p:sp>
        <p:nvSpPr>
          <p:cNvPr id="306" name="Google Shape;306;p4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Graphical User Interface: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É composta por todos os recursos gráficos utilizados pelo usuário para que o mesmo consiga exercer suas tarefas facilmente, sem a necessidade de conhecimento profundo de comandos. O cursor e os ícones são alguns dos elementos da GUI.</a:t>
            </a:r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30000" y="1318650"/>
            <a:ext cx="4678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 da matéria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1225" y="1954100"/>
            <a:ext cx="2217000" cy="19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Módulo 1: Imersão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1: Introdução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2: Interfaces de usuário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4: Git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5: Github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1225" y="3517400"/>
            <a:ext cx="2177400" cy="19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Módulo 2: Hardware e Software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7: Introdução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8: Interfaces de usuário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10: Git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11: Github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696613" y="1900450"/>
            <a:ext cx="2217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Módulo 3 : Ferramentas de trabalho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/>
              <a:t>Aula 14: </a:t>
            </a:r>
            <a:r>
              <a:rPr lang="pt-BR" sz="1000"/>
              <a:t>Linguagens, Paradigmas de Programação e Máquinas Virtuais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6" name="Google Shape;106;p15"/>
          <p:cNvSpPr txBox="1"/>
          <p:nvPr/>
        </p:nvSpPr>
        <p:spPr>
          <a:xfrm>
            <a:off x="6672000" y="1949300"/>
            <a:ext cx="21195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Módulo 5: Evitando o Naufrágio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23: Ameaças e Segurança informática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25: Ética da Informática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26: Ética da Informática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745363" y="2902100"/>
            <a:ext cx="21195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Módulo 4: Navegando na internet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16: Redes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17: Protocolos de internet 1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19: Protocolos de internet 2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20: Protocolos de internet 3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 referência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823525" y="1877350"/>
            <a:ext cx="7594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https://insper.github.io/Z01.1/Teoria-Linguagem-de-Maquina/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https://trustonailende.com/programming-languages/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https://www.learnpython.org/en/Hello%2C_World%21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https://www.javatpoint.com/pt/primeiro-programa-em-java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https://novaescola.org.br/conteudo/4593/voce-sabe-a-diferenca-entre-software-livre-e-codigo-aberto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https://www.hostinger.com.br/tutoriais/o-que-e-cli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730000" y="1318650"/>
            <a:ext cx="21606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Próxima Aula: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CLI</a:t>
            </a:r>
            <a:endParaRPr sz="2800"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721225" y="2781725"/>
            <a:ext cx="2014500" cy="20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Anayran de Azevedo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Digital House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Obrigado!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/>
              <a:t>anayran@digitalhouse.com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descr="Imagem em preto e branco de baixo para cima da ponte Golden Gate" id="321" name="Google Shape;321;p4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502" y="0"/>
            <a:ext cx="62534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30000" y="1318650"/>
            <a:ext cx="46788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COMBINADO NÃO SAI CARO!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288" y="1799350"/>
            <a:ext cx="5235420" cy="28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1E4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81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/>
              <a:t>Introdução</a:t>
            </a:r>
            <a:endParaRPr sz="8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325" y="2078875"/>
            <a:ext cx="37743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521" lvl="0" marL="457200" rtl="0" algn="l">
              <a:spcBef>
                <a:spcPts val="0"/>
              </a:spcBef>
              <a:spcAft>
                <a:spcPts val="0"/>
              </a:spcAft>
              <a:buSzPts val="1243"/>
              <a:buChar char="-"/>
            </a:pPr>
            <a:r>
              <a:rPr lang="pt-BR" sz="1242"/>
              <a:t>História da informática</a:t>
            </a:r>
            <a:endParaRPr sz="1242"/>
          </a:p>
          <a:p>
            <a:pPr indent="-307521" lvl="0" marL="457200" rtl="0" algn="l">
              <a:spcBef>
                <a:spcPts val="0"/>
              </a:spcBef>
              <a:spcAft>
                <a:spcPts val="0"/>
              </a:spcAft>
              <a:buSzPts val="1243"/>
              <a:buChar char="-"/>
            </a:pPr>
            <a:r>
              <a:rPr lang="pt-BR" sz="1242"/>
              <a:t>Glossário técnico</a:t>
            </a:r>
            <a:endParaRPr sz="1242"/>
          </a:p>
          <a:p>
            <a:pPr indent="-294821" lvl="1" marL="9144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Hardware: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Núcleo Base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Periféricos</a:t>
            </a:r>
            <a:endParaRPr sz="1042"/>
          </a:p>
          <a:p>
            <a:pPr indent="-294821" lvl="1" marL="9144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Software: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Linguagem de máquina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Assembly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Linguagem de alto nível</a:t>
            </a:r>
            <a:endParaRPr sz="1042"/>
          </a:p>
          <a:p>
            <a:pPr indent="-294821" lvl="2" marL="1371600" rtl="0" algn="l">
              <a:spcBef>
                <a:spcPts val="0"/>
              </a:spcBef>
              <a:spcAft>
                <a:spcPts val="0"/>
              </a:spcAft>
              <a:buSzPts val="1043"/>
              <a:buChar char="-"/>
            </a:pPr>
            <a:r>
              <a:rPr lang="pt-BR" sz="1042"/>
              <a:t>Software livre x aberto x proprietário</a:t>
            </a:r>
            <a:endParaRPr sz="1042"/>
          </a:p>
          <a:p>
            <a:pPr indent="-307521" lvl="0" marL="457200" rtl="0" algn="l">
              <a:spcBef>
                <a:spcPts val="0"/>
              </a:spcBef>
              <a:spcAft>
                <a:spcPts val="0"/>
              </a:spcAft>
              <a:buSzPts val="1243"/>
              <a:buChar char="-"/>
            </a:pPr>
            <a:r>
              <a:rPr lang="pt-BR" sz="1242"/>
              <a:t>Interfaces de usuário</a:t>
            </a:r>
            <a:endParaRPr sz="124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061400" y="107925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COMPUTAÇÃO?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computação?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computação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pode ser definida como a busca de solução para um problema a partir de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entradas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), de forma a obter resultados (</a:t>
            </a:r>
            <a:r>
              <a:rPr i="1"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outputs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depois de processada a informação através de um </a:t>
            </a:r>
            <a:r>
              <a:rPr lang="pt-BR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algoritmo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baseline="30000" lang="pt-BR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5475" y="4654975"/>
            <a:ext cx="488525" cy="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1E4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7800" y="1260300"/>
            <a:ext cx="76884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4800"/>
              <a:t>E QUANDO A COMPUTAÇÃO FOI CRIADA?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